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3" r:id="rId3"/>
    <p:sldId id="258" r:id="rId4"/>
    <p:sldId id="273" r:id="rId5"/>
    <p:sldId id="259" r:id="rId6"/>
    <p:sldId id="260" r:id="rId7"/>
    <p:sldId id="261" r:id="rId8"/>
    <p:sldId id="262" r:id="rId9"/>
    <p:sldId id="265" r:id="rId10"/>
    <p:sldId id="267" r:id="rId11"/>
    <p:sldId id="268" r:id="rId12"/>
    <p:sldId id="271" r:id="rId13"/>
    <p:sldId id="272" r:id="rId14"/>
    <p:sldId id="274" r:id="rId15"/>
    <p:sldId id="269" r:id="rId16"/>
    <p:sldId id="270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83B6D"/>
    <a:srgbClr val="6899E6"/>
    <a:srgbClr val="FFFFFF"/>
    <a:srgbClr val="1B2748"/>
    <a:srgbClr val="C74F41"/>
    <a:srgbClr val="70A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4"/>
    <p:restoredTop sz="71732"/>
  </p:normalViewPr>
  <p:slideViewPr>
    <p:cSldViewPr snapToGrid="0" showGuides="1">
      <p:cViewPr varScale="1">
        <p:scale>
          <a:sx n="96" d="100"/>
          <a:sy n="96" d="100"/>
        </p:scale>
        <p:origin x="216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11C94F-4FD3-7945-B897-91694B69D28D}" type="datetimeFigureOut">
              <a:rPr lang="en-US" smtClean="0"/>
              <a:t>5/28/19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7AEAA-A084-D649-A8E2-84D0B33954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12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7AEAA-A084-D649-A8E2-84D0B33954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24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dbd04a1e9_0_14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just" rtl="0"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endParaRPr sz="1100" dirty="0"/>
          </a:p>
        </p:txBody>
      </p:sp>
      <p:sp>
        <p:nvSpPr>
          <p:cNvPr id="179" name="Google Shape;179;g3dbd04a1e9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8660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7AEAA-A084-D649-A8E2-84D0B339541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32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7AEAA-A084-D649-A8E2-84D0B339541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9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7AEAA-A084-D649-A8E2-84D0B339541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02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dbd04a1e9_0_7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g3dbd04a1e9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66016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4c3ce820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4c3ce8205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0051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7AEAA-A084-D649-A8E2-84D0B33954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81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4bf2746e8_0_33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just" rtl="0"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endParaRPr sz="11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" name="Google Shape;48;g24bf2746e8_0_3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5582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57c18194e7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just" rtl="0"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endParaRPr sz="11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" name="Google Shape;61;g57c18194e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49606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dbd04a1e9_0_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4" name="Google Shape;74;g3dbd04a1e9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06136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dbd04a1e9_0_9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just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endParaRPr sz="1100"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0" name="Google Shape;90;g3dbd04a1e9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2331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dbd04a1e9_0_17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-"/>
            </a:pPr>
            <a:endParaRPr dirty="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Google Shape;107;g3dbd04a1e9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89431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dbd04a1e9_0_25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r>
              <a:rPr lang="en-US" sz="1100" b="1" dirty="0">
                <a:latin typeface="Open Sans"/>
                <a:ea typeface="Open Sans"/>
                <a:cs typeface="Open Sans"/>
                <a:sym typeface="Open Sans"/>
              </a:rPr>
              <a:t>When will I get my ballot?</a:t>
            </a: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r>
              <a:rPr lang="en-US" sz="1100" b="1" dirty="0">
                <a:latin typeface="Open Sans"/>
                <a:ea typeface="Open Sans"/>
                <a:cs typeface="Open Sans"/>
                <a:sym typeface="Open Sans"/>
              </a:rPr>
              <a:t>Last Scan Received - </a:t>
            </a:r>
            <a:r>
              <a:rPr lang="en-US" sz="1100" dirty="0">
                <a:latin typeface="Open Sans"/>
                <a:ea typeface="Open Sans"/>
                <a:cs typeface="Open Sans"/>
                <a:sym typeface="Open Sans"/>
              </a:rPr>
              <a:t>gives the time and location of the last time the Intelligent Mail Barcode (IMB) was scanned by the USPS</a:t>
            </a:r>
            <a:br>
              <a:rPr lang="en-US" sz="1100" b="1" dirty="0"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1100" b="1" dirty="0">
                <a:latin typeface="Open Sans"/>
                <a:ea typeface="Open Sans"/>
                <a:cs typeface="Open Sans"/>
                <a:sym typeface="Open Sans"/>
              </a:rPr>
              <a:t>Outbound Delivery Date - </a:t>
            </a:r>
            <a:r>
              <a:rPr lang="en-US" sz="1100" dirty="0">
                <a:latin typeface="Open Sans"/>
                <a:ea typeface="Open Sans"/>
                <a:cs typeface="Open Sans"/>
                <a:sym typeface="Open Sans"/>
              </a:rPr>
              <a:t>the estimated delivery date to the voter based on USPS data, including number of days since the first scan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r>
              <a:rPr lang="en-US" sz="1100" b="1" dirty="0">
                <a:latin typeface="Open Sans"/>
                <a:ea typeface="Open Sans"/>
                <a:cs typeface="Open Sans"/>
                <a:sym typeface="Open Sans"/>
              </a:rPr>
              <a:t>Has my ballot arrived back to the election office?</a:t>
            </a: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r>
              <a:rPr lang="en-US" sz="1100" dirty="0">
                <a:latin typeface="Open Sans"/>
                <a:ea typeface="Open Sans"/>
                <a:cs typeface="Open Sans"/>
                <a:sym typeface="Open Sans"/>
              </a:rPr>
              <a:t>Although we aren’t tracking the entire return process, we are receiving disposition data from the state which allows us to know when ballots are received back at the election office - this can be seen on the administrative dashboard</a:t>
            </a: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r>
              <a:rPr lang="en-US" sz="1100" b="1" dirty="0">
                <a:latin typeface="Open Sans"/>
                <a:ea typeface="Open Sans"/>
                <a:cs typeface="Open Sans"/>
                <a:sym typeface="Open Sans"/>
              </a:rPr>
              <a:t>I didn’t get my ballot, where is it?</a:t>
            </a:r>
          </a:p>
          <a:p>
            <a:pPr marL="914400" lvl="1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r>
              <a:rPr lang="en-US" sz="1100" dirty="0">
                <a:latin typeface="Open Sans"/>
                <a:ea typeface="Open Sans"/>
                <a:cs typeface="Open Sans"/>
                <a:sym typeface="Open Sans"/>
              </a:rPr>
              <a:t>Full scan history -- Using the voter lookup tool you can see when/where the ballot was last scanned and/or if it has been marked as delivered</a:t>
            </a:r>
          </a:p>
          <a:p>
            <a:pPr marL="1371600" lvl="2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Font typeface="Open Sans"/>
              <a:buChar char="-"/>
            </a:pPr>
            <a:r>
              <a:rPr lang="en-US" sz="1100" dirty="0">
                <a:latin typeface="Open Sans"/>
                <a:ea typeface="Open Sans"/>
                <a:cs typeface="Open Sans"/>
                <a:sym typeface="Open Sans"/>
              </a:rPr>
              <a:t>The “view history” feature is ideal to help in determining if there might be a problem with a ballot. If you think there might be a problem with a ballot, it hasn’t moved or been scanned in several days; or it is in a location that it shouldn’t be - going into the history can be a useful to show you the full path of the ballot.</a:t>
            </a:r>
          </a:p>
        </p:txBody>
      </p:sp>
      <p:sp>
        <p:nvSpPr>
          <p:cNvPr id="127" name="Google Shape;127;g3dbd04a1e9_0_2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92608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dbd04a1e9_0_20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3" name="Google Shape;163;g3dbd04a1e9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03117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D0E2E5AB-EFFE-8047-96A1-B714A79DFF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1831803" cy="1415068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3059752" y="2144491"/>
            <a:ext cx="4996680" cy="33855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pPr algn="ctr"/>
            <a:r>
              <a:rPr lang="en-US" sz="1600" spc="500" baseline="0" dirty="0">
                <a:solidFill>
                  <a:schemeClr val="bg1"/>
                </a:solidFill>
                <a:latin typeface="Arial Narrow" panose="020B0606020202030204" pitchFamily="34" charset="0"/>
              </a:rPr>
              <a:t>INDIANAPOLIS </a:t>
            </a:r>
            <a:r>
              <a:rPr lang="en-US" sz="1600" spc="500" baseline="0" dirty="0">
                <a:solidFill>
                  <a:schemeClr val="accent1"/>
                </a:solidFill>
                <a:latin typeface="Arial Narrow" panose="020B0606020202030204" pitchFamily="34" charset="0"/>
              </a:rPr>
              <a:t>|</a:t>
            </a:r>
            <a:r>
              <a:rPr lang="en-US" sz="1600" spc="500" baseline="0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n-US" sz="1600" b="0" spc="500" baseline="0" dirty="0">
                <a:solidFill>
                  <a:schemeClr val="bg1"/>
                </a:solidFill>
                <a:latin typeface="Arial Black" panose="020B0A04020102020204" pitchFamily="34" charset="0"/>
              </a:rPr>
              <a:t>2019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1497" y="3101893"/>
            <a:ext cx="7765483" cy="1045369"/>
          </a:xfrm>
          <a:effectLst/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497" y="4241682"/>
            <a:ext cx="7777426" cy="601617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buNone/>
              <a:defRPr sz="1800" b="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601EF4-767B-D14B-94CF-13E80935B5F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756" y="818661"/>
            <a:ext cx="5816600" cy="9017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1E99637-2807-5C48-82FA-84186E8C926C}"/>
              </a:ext>
            </a:extLst>
          </p:cNvPr>
          <p:cNvSpPr txBox="1"/>
          <p:nvPr userDrawn="1"/>
        </p:nvSpPr>
        <p:spPr>
          <a:xfrm>
            <a:off x="3203588" y="1675841"/>
            <a:ext cx="4996680" cy="353943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1700" b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Fueling Your Mailing and Shipping Success</a:t>
            </a:r>
          </a:p>
        </p:txBody>
      </p:sp>
    </p:spTree>
    <p:extLst>
      <p:ext uri="{BB962C8B-B14F-4D97-AF65-F5344CB8AC3E}">
        <p14:creationId xmlns:p14="http://schemas.microsoft.com/office/powerpoint/2010/main" val="84877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33065"/>
            <a:ext cx="8682926" cy="3252557"/>
          </a:xfrm>
          <a:prstGeom prst="rect">
            <a:avLst/>
          </a:prstGeom>
        </p:spPr>
        <p:txBody>
          <a:bodyPr/>
          <a:lstStyle>
            <a:lvl1pPr marL="182880" indent="-182880">
              <a:defRPr>
                <a:solidFill>
                  <a:schemeClr val="tx2"/>
                </a:solidFill>
              </a:defRPr>
            </a:lvl1pPr>
            <a:lvl2pPr marL="411480" indent="-182880">
              <a:defRPr>
                <a:solidFill>
                  <a:schemeClr val="tx2"/>
                </a:solidFill>
              </a:defRPr>
            </a:lvl2pPr>
            <a:lvl3pPr marL="594360" indent="-182880">
              <a:defRPr>
                <a:solidFill>
                  <a:schemeClr val="tx2"/>
                </a:solidFill>
              </a:defRPr>
            </a:lvl3pPr>
            <a:lvl4pPr marL="822960" indent="-182880">
              <a:defRPr>
                <a:solidFill>
                  <a:schemeClr val="tx2"/>
                </a:solidFill>
              </a:defRPr>
            </a:lvl4pPr>
            <a:lvl5pPr marL="1005840" indent="-182880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1632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09847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233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782706-4393-E04E-9D1F-871BCCE9673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2101"/>
            <a:ext cx="9144000" cy="66224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2925" cy="7341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599" y="1033062"/>
            <a:ext cx="8682925" cy="3320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2" b="9892"/>
          <a:stretch/>
        </p:blipFill>
        <p:spPr>
          <a:xfrm>
            <a:off x="7958295" y="4476249"/>
            <a:ext cx="1068226" cy="661935"/>
          </a:xfrm>
          <a:prstGeom prst="rect">
            <a:avLst/>
          </a:prstGeom>
        </p:spPr>
      </p:pic>
      <p:sp>
        <p:nvSpPr>
          <p:cNvPr id="22" name="TextBox 21"/>
          <p:cNvSpPr txBox="1"/>
          <p:nvPr userDrawn="1"/>
        </p:nvSpPr>
        <p:spPr>
          <a:xfrm>
            <a:off x="174986" y="4658642"/>
            <a:ext cx="303801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400" spc="500" baseline="0" dirty="0">
                <a:solidFill>
                  <a:schemeClr val="bg1"/>
                </a:solidFill>
                <a:latin typeface="Arial Narrow" panose="020B0606020202030204" pitchFamily="34" charset="0"/>
              </a:rPr>
              <a:t>INDIANAPOLIS </a:t>
            </a:r>
            <a:r>
              <a:rPr lang="en-US" sz="1400" b="1" spc="500" baseline="0" dirty="0">
                <a:solidFill>
                  <a:schemeClr val="accent1"/>
                </a:solidFill>
                <a:latin typeface="Arial Narrow" panose="020B0606020202030204" pitchFamily="34" charset="0"/>
              </a:rPr>
              <a:t>| </a:t>
            </a:r>
            <a:r>
              <a:rPr lang="en-US" sz="1400" b="0" spc="500" baseline="0" dirty="0">
                <a:solidFill>
                  <a:schemeClr val="bg1"/>
                </a:solidFill>
                <a:latin typeface="Arial Black" panose="020B0A04020102020204" pitchFamily="34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6266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Ballot Tracking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Jessenia Eliza - Democracy Works / May 6, 2019</a:t>
            </a:r>
          </a:p>
        </p:txBody>
      </p:sp>
    </p:spTree>
    <p:extLst>
      <p:ext uri="{BB962C8B-B14F-4D97-AF65-F5344CB8AC3E}">
        <p14:creationId xmlns:p14="http://schemas.microsoft.com/office/powerpoint/2010/main" val="62960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6"/>
          <p:cNvSpPr txBox="1"/>
          <p:nvPr/>
        </p:nvSpPr>
        <p:spPr>
          <a:xfrm>
            <a:off x="6182925" y="3242721"/>
            <a:ext cx="26988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69" name="Google Shape;169;p16"/>
          <p:cNvSpPr txBox="1"/>
          <p:nvPr/>
        </p:nvSpPr>
        <p:spPr>
          <a:xfrm>
            <a:off x="6195681" y="2818225"/>
            <a:ext cx="24732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170" name="Google Shape;170;p16" descr="Image result for ballot scout"/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6"/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6"/>
          <p:cNvSpPr txBox="1"/>
          <p:nvPr/>
        </p:nvSpPr>
        <p:spPr>
          <a:xfrm>
            <a:off x="2949150" y="1331703"/>
            <a:ext cx="2961000" cy="24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73" name="Google Shape;173;p16"/>
          <p:cNvSpPr txBox="1"/>
          <p:nvPr/>
        </p:nvSpPr>
        <p:spPr>
          <a:xfrm>
            <a:off x="286025" y="877900"/>
            <a:ext cx="55860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0BCE4"/>
                </a:solidFill>
                <a:latin typeface="+mj-lt"/>
                <a:ea typeface="Open Sans SemiBold"/>
                <a:cs typeface="Open Sans SemiBold"/>
                <a:sym typeface="Open Sans SemiBold"/>
              </a:rPr>
              <a:t>What does Ballot Scout provide to a voter?</a:t>
            </a:r>
            <a:endParaRPr sz="1600" dirty="0">
              <a:solidFill>
                <a:srgbClr val="00BCE4"/>
              </a:solidFill>
              <a:latin typeface="+mj-lt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74" name="Google Shape;174;p16"/>
          <p:cNvSpPr txBox="1"/>
          <p:nvPr/>
        </p:nvSpPr>
        <p:spPr>
          <a:xfrm>
            <a:off x="382225" y="1332275"/>
            <a:ext cx="4023600" cy="33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434343"/>
                </a:solidFill>
                <a:ea typeface="Open Sans"/>
                <a:cs typeface="Open Sans"/>
                <a:sym typeface="Open Sans"/>
              </a:rPr>
              <a:t>Voter-look up tool</a:t>
            </a:r>
            <a:endParaRPr sz="1800" dirty="0">
              <a:solidFill>
                <a:srgbClr val="434343"/>
              </a:solidFill>
              <a:ea typeface="Open Sans"/>
              <a:cs typeface="Open Sans"/>
              <a:sym typeface="Open Sans"/>
            </a:endParaRPr>
          </a:p>
          <a:p>
            <a:pPr marL="342900" lvl="0" indent="-1841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Open Sans"/>
              <a:buChar char="●"/>
            </a:pPr>
            <a:r>
              <a:rPr lang="en-US" sz="1800" dirty="0">
                <a:solidFill>
                  <a:srgbClr val="434343"/>
                </a:solidFill>
                <a:ea typeface="Open Sans"/>
                <a:cs typeface="Open Sans"/>
                <a:sym typeface="Open Sans"/>
              </a:rPr>
              <a:t>Voters can look up the current mailing status of their ballot online</a:t>
            </a:r>
          </a:p>
          <a:p>
            <a:pPr marL="342900" lvl="0" indent="-1841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Open Sans"/>
              <a:buChar char="●"/>
            </a:pPr>
            <a:r>
              <a:rPr lang="en-US" dirty="0">
                <a:solidFill>
                  <a:srgbClr val="434343"/>
                </a:solidFill>
                <a:ea typeface="Open Sans"/>
                <a:cs typeface="Open Sans"/>
                <a:sym typeface="Open Sans"/>
              </a:rPr>
              <a:t>Voters can </a:t>
            </a:r>
            <a:r>
              <a:rPr lang="en-US" sz="1800" dirty="0">
                <a:solidFill>
                  <a:srgbClr val="434343"/>
                </a:solidFill>
                <a:ea typeface="Open Sans"/>
                <a:cs typeface="Open Sans"/>
                <a:sym typeface="Open Sans"/>
              </a:rPr>
              <a:t>sign up to receive future notifications about their ballot via </a:t>
            </a:r>
            <a:r>
              <a:rPr lang="en-US" dirty="0">
                <a:solidFill>
                  <a:srgbClr val="434343"/>
                </a:solidFill>
                <a:ea typeface="Open Sans"/>
                <a:cs typeface="Open Sans"/>
                <a:sym typeface="Open Sans"/>
              </a:rPr>
              <a:t>text</a:t>
            </a:r>
            <a:r>
              <a:rPr lang="en-US" sz="1800" dirty="0">
                <a:solidFill>
                  <a:srgbClr val="434343"/>
                </a:solidFill>
                <a:ea typeface="Open Sans"/>
                <a:cs typeface="Open Sans"/>
                <a:sym typeface="Open Sans"/>
              </a:rPr>
              <a:t> or email</a:t>
            </a:r>
            <a:endParaRPr sz="1800" dirty="0">
              <a:solidFill>
                <a:srgbClr val="434343"/>
              </a:solidFill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ea typeface="Open Sans"/>
              <a:cs typeface="Open Sans"/>
              <a:sym typeface="Open Sans"/>
            </a:endParaRPr>
          </a:p>
        </p:txBody>
      </p:sp>
      <p:pic>
        <p:nvPicPr>
          <p:cNvPr id="175" name="Google Shape;175;p16"/>
          <p:cNvPicPr preferRelativeResize="0"/>
          <p:nvPr/>
        </p:nvPicPr>
        <p:blipFill rotWithShape="1">
          <a:blip r:embed="rId4">
            <a:alphaModFix/>
          </a:blip>
          <a:srcRect l="1574" t="8347" b="8339"/>
          <a:stretch/>
        </p:blipFill>
        <p:spPr>
          <a:xfrm>
            <a:off x="4540244" y="559241"/>
            <a:ext cx="2139212" cy="3732250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76" name="Google Shape;176;p16"/>
          <p:cNvPicPr preferRelativeResize="0"/>
          <p:nvPr/>
        </p:nvPicPr>
        <p:blipFill rotWithShape="1">
          <a:blip r:embed="rId5">
            <a:alphaModFix/>
          </a:blip>
          <a:srcRect l="4512" t="3850" r="7007" b="3152"/>
          <a:stretch/>
        </p:blipFill>
        <p:spPr>
          <a:xfrm>
            <a:off x="6892300" y="559241"/>
            <a:ext cx="1989425" cy="3732250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879324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7"/>
          <p:cNvSpPr txBox="1"/>
          <p:nvPr/>
        </p:nvSpPr>
        <p:spPr>
          <a:xfrm>
            <a:off x="6182925" y="3242721"/>
            <a:ext cx="26988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85" name="Google Shape;185;p17"/>
          <p:cNvSpPr txBox="1"/>
          <p:nvPr/>
        </p:nvSpPr>
        <p:spPr>
          <a:xfrm>
            <a:off x="6195681" y="2818225"/>
            <a:ext cx="24732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186" name="Google Shape;186;p17" descr="Image result for ballot scout"/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7"/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7"/>
          <p:cNvSpPr txBox="1"/>
          <p:nvPr/>
        </p:nvSpPr>
        <p:spPr>
          <a:xfrm>
            <a:off x="2949150" y="1331703"/>
            <a:ext cx="2961000" cy="24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89" name="Google Shape;189;p17"/>
          <p:cNvSpPr txBox="1"/>
          <p:nvPr/>
        </p:nvSpPr>
        <p:spPr>
          <a:xfrm>
            <a:off x="286025" y="877900"/>
            <a:ext cx="55860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0BCE4"/>
                </a:solidFill>
                <a:latin typeface="+mj-lt"/>
                <a:ea typeface="Open Sans SemiBold"/>
                <a:cs typeface="Open Sans SemiBold"/>
                <a:sym typeface="Open Sans SemiBold"/>
              </a:rPr>
              <a:t>What does Ballot Scout provide to a voter?</a:t>
            </a:r>
            <a:endParaRPr sz="1600" dirty="0">
              <a:solidFill>
                <a:srgbClr val="00BCE4"/>
              </a:solidFill>
              <a:latin typeface="+mj-lt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90" name="Google Shape;190;p17"/>
          <p:cNvSpPr txBox="1"/>
          <p:nvPr/>
        </p:nvSpPr>
        <p:spPr>
          <a:xfrm>
            <a:off x="286025" y="1249300"/>
            <a:ext cx="6803400" cy="5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a typeface="Open Sans"/>
                <a:cs typeface="Open Sans"/>
                <a:sym typeface="Open Sans"/>
              </a:rPr>
              <a:t>Text and email notifications based on scan data</a:t>
            </a:r>
            <a:endParaRPr sz="1600" dirty="0">
              <a:ea typeface="Open Sans"/>
              <a:cs typeface="Open Sans"/>
              <a:sym typeface="Open Sans"/>
            </a:endParaRPr>
          </a:p>
        </p:txBody>
      </p:sp>
      <p:pic>
        <p:nvPicPr>
          <p:cNvPr id="191" name="Google Shape;191;p17"/>
          <p:cNvPicPr preferRelativeResize="0"/>
          <p:nvPr/>
        </p:nvPicPr>
        <p:blipFill rotWithShape="1">
          <a:blip r:embed="rId4">
            <a:alphaModFix/>
          </a:blip>
          <a:srcRect t="4888"/>
          <a:stretch/>
        </p:blipFill>
        <p:spPr>
          <a:xfrm>
            <a:off x="1998215" y="1671234"/>
            <a:ext cx="5376741" cy="2615881"/>
          </a:xfrm>
          <a:prstGeom prst="rect">
            <a:avLst/>
          </a:prstGeom>
          <a:noFill/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313263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DE0F7-5583-1C4B-A099-755830EED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8" y="740285"/>
            <a:ext cx="8682925" cy="528327"/>
          </a:xfrm>
        </p:spPr>
        <p:txBody>
          <a:bodyPr>
            <a:normAutofit fontScale="90000"/>
          </a:bodyPr>
          <a:lstStyle/>
          <a:p>
            <a:br>
              <a:rPr lang="en-US" sz="1800" dirty="0"/>
            </a:br>
            <a:r>
              <a:rPr lang="en-US" sz="2000" dirty="0"/>
              <a:t>What do election administrators and voters have to say?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8A07B-8005-334B-BD6F-1371E0969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1268612"/>
            <a:ext cx="8682925" cy="3338519"/>
          </a:xfrm>
        </p:spPr>
        <p:txBody>
          <a:bodyPr numCol="1"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Election Admins: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Ease of coordination between USPS, mailing vendor, and SOS office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Current location map helpful to understand where and how ballots are moving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Helps to leverage action with the Post office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Lack of scans means delayed/lack of updates for voters</a:t>
            </a:r>
            <a:br>
              <a:rPr lang="en-US" sz="1300" dirty="0">
                <a:solidFill>
                  <a:schemeClr val="tx1"/>
                </a:solidFill>
              </a:rPr>
            </a:br>
            <a:endParaRPr lang="en-US" sz="1300" dirty="0">
              <a:solidFill>
                <a:schemeClr val="tx1"/>
              </a:solidFill>
            </a:endParaRPr>
          </a:p>
        </p:txBody>
      </p:sp>
      <p:pic>
        <p:nvPicPr>
          <p:cNvPr id="5" name="Google Shape;186;p17" descr="Image result for ballot scout">
            <a:extLst>
              <a:ext uri="{FF2B5EF4-FFF2-40B4-BE49-F238E27FC236}">
                <a16:creationId xmlns:a16="http://schemas.microsoft.com/office/drawing/2014/main" id="{74697470-96E0-CB42-9681-4329753B413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87;p17">
            <a:extLst>
              <a:ext uri="{FF2B5EF4-FFF2-40B4-BE49-F238E27FC236}">
                <a16:creationId xmlns:a16="http://schemas.microsoft.com/office/drawing/2014/main" id="{644251B6-A4FE-CF46-87FB-4922441E75EE}"/>
              </a:ext>
            </a:extLst>
          </p:cNvPr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7362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DE0F7-5583-1C4B-A099-755830EED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8" y="998356"/>
            <a:ext cx="8682925" cy="432619"/>
          </a:xfrm>
        </p:spPr>
        <p:txBody>
          <a:bodyPr>
            <a:normAutofit/>
          </a:bodyPr>
          <a:lstStyle/>
          <a:p>
            <a:r>
              <a:rPr lang="en-US" sz="1800" dirty="0"/>
              <a:t>What do election administrators and voters have to say?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8A07B-8005-334B-BD6F-1371E0969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1417378"/>
            <a:ext cx="8682925" cy="3338519"/>
          </a:xfrm>
        </p:spPr>
        <p:txBody>
          <a:bodyPr numCol="1"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Voters: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Provides insight on when to anticipate ballot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Provides confidence that ballots are received [by election office]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Would like to see the lookup tool support military addresses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Would like to see the lookup tool support international addresses</a:t>
            </a:r>
          </a:p>
        </p:txBody>
      </p:sp>
      <p:pic>
        <p:nvPicPr>
          <p:cNvPr id="4" name="Google Shape;186;p17" descr="Image result for ballot scout">
            <a:extLst>
              <a:ext uri="{FF2B5EF4-FFF2-40B4-BE49-F238E27FC236}">
                <a16:creationId xmlns:a16="http://schemas.microsoft.com/office/drawing/2014/main" id="{7B1C2944-BCD4-8643-B346-5175D72B533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87;p17">
            <a:extLst>
              <a:ext uri="{FF2B5EF4-FFF2-40B4-BE49-F238E27FC236}">
                <a16:creationId xmlns:a16="http://schemas.microsoft.com/office/drawing/2014/main" id="{F2103393-06C6-0642-977D-37B96396556C}"/>
              </a:ext>
            </a:extLst>
          </p:cNvPr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3542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59553-48D3-1C4F-84DE-9642CDC4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887896"/>
            <a:ext cx="8682925" cy="392863"/>
          </a:xfrm>
        </p:spPr>
        <p:txBody>
          <a:bodyPr>
            <a:normAutofit/>
          </a:bodyPr>
          <a:lstStyle/>
          <a:p>
            <a:r>
              <a:rPr lang="en-US" sz="1800" dirty="0"/>
              <a:t>What does the future hold for Ballot Scout &amp; Ballot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13FFD-28FA-2A47-828F-6A3AA0286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47019"/>
            <a:ext cx="8682926" cy="3322916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Expanding the ballot status notifications voters receive through the tool (accepted/rejected, counted, etc.)</a:t>
            </a:r>
          </a:p>
          <a:p>
            <a:r>
              <a:rPr lang="en-US" sz="1600" dirty="0">
                <a:solidFill>
                  <a:schemeClr val="tx1"/>
                </a:solidFill>
              </a:rPr>
              <a:t>Reminders for voters to go vote</a:t>
            </a:r>
          </a:p>
          <a:p>
            <a:r>
              <a:rPr lang="en-US" sz="1600" dirty="0">
                <a:solidFill>
                  <a:schemeClr val="tx1"/>
                </a:solidFill>
              </a:rPr>
              <a:t>Voter look-up tool more reflective of how ballots are returned</a:t>
            </a:r>
          </a:p>
          <a:p>
            <a:r>
              <a:rPr lang="en-US" sz="1600" dirty="0">
                <a:solidFill>
                  <a:schemeClr val="tx1"/>
                </a:solidFill>
              </a:rPr>
              <a:t>Voter look-up tool supporting </a:t>
            </a:r>
            <a:r>
              <a:rPr lang="en-US" sz="1600">
                <a:solidFill>
                  <a:schemeClr val="tx1"/>
                </a:solidFill>
              </a:rPr>
              <a:t>other languages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" name="Google Shape;186;p17" descr="Image result for ballot scout">
            <a:extLst>
              <a:ext uri="{FF2B5EF4-FFF2-40B4-BE49-F238E27FC236}">
                <a16:creationId xmlns:a16="http://schemas.microsoft.com/office/drawing/2014/main" id="{BC3DEB85-A690-B847-B3F5-3FB221208AB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87;p17">
            <a:extLst>
              <a:ext uri="{FF2B5EF4-FFF2-40B4-BE49-F238E27FC236}">
                <a16:creationId xmlns:a16="http://schemas.microsoft.com/office/drawing/2014/main" id="{83279B55-C8CF-EE45-8D5D-9E70616E2937}"/>
              </a:ext>
            </a:extLst>
          </p:cNvPr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7352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8"/>
          <p:cNvSpPr txBox="1"/>
          <p:nvPr/>
        </p:nvSpPr>
        <p:spPr>
          <a:xfrm>
            <a:off x="6182925" y="3242721"/>
            <a:ext cx="26988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00" name="Google Shape;200;p18"/>
          <p:cNvSpPr txBox="1"/>
          <p:nvPr/>
        </p:nvSpPr>
        <p:spPr>
          <a:xfrm>
            <a:off x="6195681" y="2818225"/>
            <a:ext cx="24732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201" name="Google Shape;201;p18" descr="Image result for ballot scout"/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8"/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8"/>
          <p:cNvSpPr txBox="1"/>
          <p:nvPr/>
        </p:nvSpPr>
        <p:spPr>
          <a:xfrm>
            <a:off x="2949150" y="1331703"/>
            <a:ext cx="2961000" cy="24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204" name="Google Shape;204;p18"/>
          <p:cNvSpPr txBox="1"/>
          <p:nvPr/>
        </p:nvSpPr>
        <p:spPr>
          <a:xfrm>
            <a:off x="286025" y="877900"/>
            <a:ext cx="55860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BCE4"/>
                </a:solidFill>
                <a:latin typeface="+mj-lt"/>
                <a:ea typeface="Open Sans SemiBold"/>
                <a:cs typeface="Open Sans SemiBold"/>
                <a:sym typeface="Open Sans SemiBold"/>
              </a:rPr>
              <a:t>Questions and Answers</a:t>
            </a:r>
            <a:endParaRPr sz="1800" dirty="0">
              <a:solidFill>
                <a:srgbClr val="00BCE4"/>
              </a:solidFill>
              <a:latin typeface="+mj-lt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05" name="Google Shape;205;p18"/>
          <p:cNvSpPr txBox="1"/>
          <p:nvPr/>
        </p:nvSpPr>
        <p:spPr>
          <a:xfrm>
            <a:off x="286025" y="1331700"/>
            <a:ext cx="6803400" cy="29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a typeface="Open Sans"/>
                <a:cs typeface="Open Sans"/>
                <a:sym typeface="Open Sans"/>
              </a:rPr>
              <a:t>Any other questions, thoughts, or comments? </a:t>
            </a:r>
            <a:endParaRPr sz="1800" dirty="0">
              <a:ea typeface="Open Sans"/>
              <a:cs typeface="Open Sans"/>
              <a:sym typeface="Open Sans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ea typeface="Open Sans"/>
              <a:cs typeface="Open Sans"/>
              <a:sym typeface="Open Sans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a typeface="Open Sans"/>
                <a:cs typeface="Open Sans"/>
                <a:sym typeface="Open Sans"/>
              </a:rPr>
              <a:t>Please feel free to contact Jessenia Eliza, Democracy Works Government Program Lead at: </a:t>
            </a:r>
            <a:r>
              <a:rPr lang="en-US" sz="1800" b="1" dirty="0" err="1">
                <a:ea typeface="Open Sans"/>
                <a:cs typeface="Open Sans"/>
                <a:sym typeface="Open Sans"/>
              </a:rPr>
              <a:t>Jessenia@democracy.works</a:t>
            </a:r>
            <a:r>
              <a:rPr lang="en-US" sz="1800" b="1" dirty="0">
                <a:ea typeface="Open Sans"/>
                <a:cs typeface="Open Sans"/>
                <a:sym typeface="Open Sans"/>
              </a:rPr>
              <a:t> </a:t>
            </a:r>
            <a:r>
              <a:rPr lang="en-US" sz="1800" dirty="0">
                <a:ea typeface="Open Sans"/>
                <a:cs typeface="Open Sans"/>
                <a:sym typeface="Open Sans"/>
              </a:rPr>
              <a:t>or via phone at </a:t>
            </a:r>
            <a:r>
              <a:rPr lang="en-US" sz="1800" b="1" dirty="0">
                <a:ea typeface="Open Sans"/>
                <a:cs typeface="Open Sans"/>
                <a:sym typeface="Open Sans"/>
              </a:rPr>
              <a:t>916-241-3876</a:t>
            </a:r>
            <a:r>
              <a:rPr lang="en-US" sz="1800" dirty="0">
                <a:ea typeface="Open Sans"/>
                <a:cs typeface="Open Sans"/>
                <a:sym typeface="Open Sans"/>
              </a:rPr>
              <a:t>.</a:t>
            </a:r>
            <a:endParaRPr sz="1800" dirty="0"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85771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9"/>
          <p:cNvSpPr txBox="1"/>
          <p:nvPr/>
        </p:nvSpPr>
        <p:spPr>
          <a:xfrm>
            <a:off x="593445" y="855093"/>
            <a:ext cx="78711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00BCE4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Thank You!</a:t>
            </a:r>
            <a:endParaRPr sz="3600">
              <a:solidFill>
                <a:srgbClr val="1277BF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211" name="Google Shape;211;p19"/>
          <p:cNvSpPr/>
          <p:nvPr/>
        </p:nvSpPr>
        <p:spPr>
          <a:xfrm rot="10800000" flipH="1">
            <a:off x="3584145" y="2752232"/>
            <a:ext cx="1889700" cy="119700"/>
          </a:xfrm>
          <a:prstGeom prst="rect">
            <a:avLst/>
          </a:prstGeom>
          <a:solidFill>
            <a:srgbClr val="00BCE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BCE4"/>
              </a:solidFill>
            </a:endParaRPr>
          </a:p>
        </p:txBody>
      </p:sp>
      <p:sp>
        <p:nvSpPr>
          <p:cNvPr id="212" name="Google Shape;212;p19"/>
          <p:cNvSpPr txBox="1"/>
          <p:nvPr/>
        </p:nvSpPr>
        <p:spPr>
          <a:xfrm>
            <a:off x="-43005" y="2972163"/>
            <a:ext cx="9144000" cy="7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BCE4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Democracy Works</a:t>
            </a:r>
            <a:endParaRPr sz="1800" dirty="0">
              <a:solidFill>
                <a:srgbClr val="00BCE4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BCE4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Jessenia Eliza, Government Program Lead</a:t>
            </a:r>
            <a:endParaRPr sz="1800" dirty="0">
              <a:solidFill>
                <a:srgbClr val="00BCE4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solidFill>
                  <a:srgbClr val="00BCE4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Jessenia@democracy.works</a:t>
            </a:r>
            <a:endParaRPr sz="1800" dirty="0">
              <a:solidFill>
                <a:srgbClr val="00BCE4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BCE4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47854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DE0F7-5583-1C4B-A099-755830EED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8A07B-8005-334B-BD6F-1371E0969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33065"/>
            <a:ext cx="8682925" cy="325255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is Ballot Scout</a:t>
            </a:r>
          </a:p>
          <a:p>
            <a:r>
              <a:rPr lang="en-US" dirty="0"/>
              <a:t>How does it acquire </a:t>
            </a:r>
            <a:r>
              <a:rPr lang="en-US" dirty="0" err="1"/>
              <a:t>IMb</a:t>
            </a:r>
            <a:r>
              <a:rPr lang="en-US" dirty="0"/>
              <a:t> scan data</a:t>
            </a:r>
          </a:p>
          <a:p>
            <a:r>
              <a:rPr lang="en-US" dirty="0"/>
              <a:t>How are we using </a:t>
            </a:r>
            <a:r>
              <a:rPr lang="en-US" dirty="0" err="1"/>
              <a:t>IMb</a:t>
            </a:r>
            <a:r>
              <a:rPr lang="en-US" dirty="0"/>
              <a:t> scan data and what does it provide partners and voters</a:t>
            </a:r>
          </a:p>
          <a:p>
            <a:r>
              <a:rPr lang="en-US" dirty="0"/>
              <a:t>Overview of the Ballot Scout dashboard and voter-look up tool</a:t>
            </a:r>
          </a:p>
          <a:p>
            <a:r>
              <a:rPr lang="en-US" dirty="0"/>
              <a:t>What do partners and voters have to say</a:t>
            </a:r>
          </a:p>
          <a:p>
            <a:r>
              <a:rPr lang="en-US" dirty="0"/>
              <a:t>What does the future hold for Ballot Scout</a:t>
            </a:r>
          </a:p>
          <a:p>
            <a:r>
              <a:rPr lang="en-US" dirty="0"/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389134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/>
          <p:nvPr/>
        </p:nvSpPr>
        <p:spPr>
          <a:xfrm>
            <a:off x="6182925" y="3242721"/>
            <a:ext cx="26988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54" name="Google Shape;54;p9" descr="Image result for ballot scout"/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9"/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9"/>
          <p:cNvSpPr txBox="1"/>
          <p:nvPr/>
        </p:nvSpPr>
        <p:spPr>
          <a:xfrm>
            <a:off x="204785" y="985291"/>
            <a:ext cx="5624100" cy="335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Ballot Scout is a mail ballot tracking tool that uses USPS Intelligent Mail barcodes and tracking data to provide </a:t>
            </a:r>
            <a:r>
              <a:rPr lang="en-US" sz="1700" b="1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election administrators</a:t>
            </a:r>
            <a:r>
              <a:rPr lang="en-US" sz="1700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 and </a:t>
            </a:r>
            <a:r>
              <a:rPr lang="en-US" sz="1700" b="1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voters </a:t>
            </a:r>
            <a:r>
              <a:rPr lang="en-US" sz="1700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with data about how ballots are moving through the mail stream.</a:t>
            </a:r>
            <a:endParaRPr sz="1700" dirty="0">
              <a:solidFill>
                <a:srgbClr val="434343"/>
              </a:solidFill>
              <a:highlight>
                <a:srgbClr val="FFFFFF"/>
              </a:highlight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434343"/>
              </a:solidFill>
              <a:highlight>
                <a:srgbClr val="FFFFFF"/>
              </a:highlight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Making tracking data accessible provides clarity, accountability, and can help streamline other election processes by providing data about undeliverable or “return-to-sender” mail in a real-time format.</a:t>
            </a:r>
            <a:endParaRPr sz="1700" dirty="0">
              <a:solidFill>
                <a:srgbClr val="434343"/>
              </a:solidFill>
              <a:highlight>
                <a:srgbClr val="FFFFFF"/>
              </a:highlight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58" name="Google Shape;58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1006" y="314036"/>
            <a:ext cx="1911249" cy="4027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8708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A06BC3-9917-1948-8B05-BC8707429882}"/>
              </a:ext>
            </a:extLst>
          </p:cNvPr>
          <p:cNvSpPr/>
          <p:nvPr/>
        </p:nvSpPr>
        <p:spPr>
          <a:xfrm>
            <a:off x="205537" y="925677"/>
            <a:ext cx="7936381" cy="463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rgbClr val="00BCE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Using </a:t>
            </a:r>
            <a:r>
              <a:rPr lang="en-US" b="1" dirty="0">
                <a:solidFill>
                  <a:srgbClr val="00BCE4"/>
                </a:solidFill>
                <a:ea typeface="Open Sans SemiBold"/>
                <a:cs typeface="Open Sans SemiBold"/>
                <a:sym typeface="Open Sans SemiBold"/>
              </a:rPr>
              <a:t>USPS</a:t>
            </a:r>
            <a:r>
              <a:rPr lang="en-US" b="1" dirty="0">
                <a:solidFill>
                  <a:srgbClr val="00BCE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</a:t>
            </a:r>
            <a:r>
              <a:rPr lang="en-US" b="1" dirty="0" err="1">
                <a:solidFill>
                  <a:srgbClr val="00BCE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IMb</a:t>
            </a:r>
            <a:r>
              <a:rPr lang="en-US" b="1" dirty="0">
                <a:solidFill>
                  <a:srgbClr val="00BCE4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 services, Ballot Scout has tracked more than 2 million ballots</a:t>
            </a:r>
          </a:p>
        </p:txBody>
      </p:sp>
      <p:pic>
        <p:nvPicPr>
          <p:cNvPr id="3" name="Google Shape;54;p9" descr="Image result for ballot scout">
            <a:extLst>
              <a:ext uri="{FF2B5EF4-FFF2-40B4-BE49-F238E27FC236}">
                <a16:creationId xmlns:a16="http://schemas.microsoft.com/office/drawing/2014/main" id="{50199265-53A1-1443-91F2-A58CBAB22DB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55;p9">
            <a:extLst>
              <a:ext uri="{FF2B5EF4-FFF2-40B4-BE49-F238E27FC236}">
                <a16:creationId xmlns:a16="http://schemas.microsoft.com/office/drawing/2014/main" id="{01DD9790-D350-BF44-8FFA-50BD85643663}"/>
              </a:ext>
            </a:extLst>
          </p:cNvPr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5EDF33-A65C-EF4B-8487-8C7CA704FB46}"/>
              </a:ext>
            </a:extLst>
          </p:cNvPr>
          <p:cNvSpPr txBox="1"/>
          <p:nvPr/>
        </p:nvSpPr>
        <p:spPr>
          <a:xfrm>
            <a:off x="205537" y="1518934"/>
            <a:ext cx="4210819" cy="190821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US" b="1" u="sng" dirty="0"/>
              <a:t>2017 (</a:t>
            </a:r>
            <a:r>
              <a:rPr lang="en-US" i="1" u="sng" dirty="0"/>
              <a:t>covered 1 major election</a:t>
            </a:r>
            <a:r>
              <a:rPr lang="en-US" b="1" u="sng" dirty="0"/>
              <a:t>)</a:t>
            </a:r>
          </a:p>
          <a:p>
            <a:pPr algn="ctr"/>
            <a:endParaRPr lang="en-US" sz="1000" b="1" u="sng" dirty="0"/>
          </a:p>
          <a:p>
            <a:r>
              <a:rPr lang="en-US" dirty="0"/>
              <a:t>Total localities served: </a:t>
            </a:r>
            <a:r>
              <a:rPr lang="en-US" b="1" dirty="0"/>
              <a:t>133</a:t>
            </a:r>
          </a:p>
          <a:p>
            <a:r>
              <a:rPr lang="en-US" dirty="0"/>
              <a:t>Total Ballots In Ballot Scout: </a:t>
            </a:r>
            <a:r>
              <a:rPr lang="en-US" b="1" dirty="0"/>
              <a:t>11,897</a:t>
            </a:r>
            <a:r>
              <a:rPr lang="en-US" dirty="0"/>
              <a:t> </a:t>
            </a:r>
          </a:p>
          <a:p>
            <a:r>
              <a:rPr lang="en-US" dirty="0"/>
              <a:t>% of Ballots Scanned: </a:t>
            </a:r>
            <a:r>
              <a:rPr lang="en-US" b="1" dirty="0"/>
              <a:t>80%</a:t>
            </a:r>
          </a:p>
          <a:p>
            <a:r>
              <a:rPr lang="en-US" dirty="0"/>
              <a:t>Approximate % of Ballots Return to Sender: </a:t>
            </a:r>
            <a:r>
              <a:rPr lang="en-US" b="1" dirty="0"/>
              <a:t>.09%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85C198-A44A-EE42-89D8-CB3F8207E213}"/>
              </a:ext>
            </a:extLst>
          </p:cNvPr>
          <p:cNvSpPr txBox="1"/>
          <p:nvPr/>
        </p:nvSpPr>
        <p:spPr>
          <a:xfrm>
            <a:off x="4416356" y="1518934"/>
            <a:ext cx="4210819" cy="190821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US" b="1" u="sng" dirty="0"/>
              <a:t>2018 (</a:t>
            </a:r>
            <a:r>
              <a:rPr lang="en-US" i="1" u="sng" dirty="0"/>
              <a:t>covered 2 major elections</a:t>
            </a:r>
            <a:r>
              <a:rPr lang="en-US" b="1" u="sng" dirty="0"/>
              <a:t>)</a:t>
            </a:r>
          </a:p>
          <a:p>
            <a:pPr algn="ctr"/>
            <a:endParaRPr lang="en-US" sz="1000" b="1" u="sng" dirty="0"/>
          </a:p>
          <a:p>
            <a:r>
              <a:rPr lang="en-US" dirty="0"/>
              <a:t>Total localities served: </a:t>
            </a:r>
            <a:r>
              <a:rPr lang="en-US" b="1" dirty="0"/>
              <a:t>144</a:t>
            </a:r>
          </a:p>
          <a:p>
            <a:r>
              <a:rPr lang="en-US" dirty="0"/>
              <a:t>Total Ballots In Ballot Scout: </a:t>
            </a:r>
            <a:r>
              <a:rPr lang="en-US" b="1" dirty="0"/>
              <a:t>2,737,100</a:t>
            </a:r>
          </a:p>
          <a:p>
            <a:r>
              <a:rPr lang="en-US" dirty="0"/>
              <a:t>% of Ballots Scanned: </a:t>
            </a:r>
            <a:r>
              <a:rPr lang="en-US" b="1" dirty="0"/>
              <a:t>90-98%</a:t>
            </a:r>
          </a:p>
          <a:p>
            <a:r>
              <a:rPr lang="en-US" dirty="0"/>
              <a:t>Approximate % of Ballots Return to Sender: </a:t>
            </a:r>
            <a:r>
              <a:rPr lang="en-US" b="1" dirty="0"/>
              <a:t>.09% - .12%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3501228-2CE6-2C46-B197-9DB1E8CDEC85}"/>
              </a:ext>
            </a:extLst>
          </p:cNvPr>
          <p:cNvCxnSpPr/>
          <p:nvPr/>
        </p:nvCxnSpPr>
        <p:spPr>
          <a:xfrm>
            <a:off x="4255690" y="1518934"/>
            <a:ext cx="0" cy="19633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537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/>
        </p:nvSpPr>
        <p:spPr>
          <a:xfrm>
            <a:off x="6182925" y="3242721"/>
            <a:ext cx="26988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67" name="Google Shape;67;p10" descr="Image result for ballot scout"/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0"/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0"/>
          <p:cNvSpPr txBox="1"/>
          <p:nvPr/>
        </p:nvSpPr>
        <p:spPr>
          <a:xfrm>
            <a:off x="286025" y="1394425"/>
            <a:ext cx="5624100" cy="31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184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Open Sans"/>
              <a:buChar char="●"/>
            </a:pPr>
            <a:r>
              <a:rPr lang="en-US" sz="2000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Determine MID, STIDs, and if our system will need to receive or generate </a:t>
            </a:r>
            <a:r>
              <a:rPr lang="en-US" sz="2000" dirty="0" err="1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IMbs</a:t>
            </a:r>
            <a:endParaRPr sz="2000" dirty="0">
              <a:solidFill>
                <a:srgbClr val="434343"/>
              </a:solidFill>
              <a:highlight>
                <a:srgbClr val="FFFFFF"/>
              </a:highlight>
              <a:ea typeface="Open Sans"/>
              <a:cs typeface="Open Sans"/>
              <a:sym typeface="Open Sans"/>
            </a:endParaRPr>
          </a:p>
          <a:p>
            <a:pPr marL="342900" lvl="0" indent="-184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Open Sans"/>
              <a:buChar char="●"/>
            </a:pPr>
            <a:r>
              <a:rPr lang="en-US" sz="2000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Democracy Works sends data delegation requests</a:t>
            </a:r>
            <a:endParaRPr sz="2000" dirty="0">
              <a:solidFill>
                <a:srgbClr val="434343"/>
              </a:solidFill>
              <a:highlight>
                <a:srgbClr val="FFFFFF"/>
              </a:highlight>
              <a:ea typeface="Open Sans"/>
              <a:cs typeface="Open Sans"/>
              <a:sym typeface="Open Sans"/>
            </a:endParaRPr>
          </a:p>
          <a:p>
            <a:pPr marL="342900" lvl="0" indent="-184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Open Sans"/>
              <a:buChar char="●"/>
            </a:pPr>
            <a:r>
              <a:rPr lang="en-US" sz="2000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Ballot Scout receives and stores voter records</a:t>
            </a:r>
            <a:endParaRPr sz="2000" dirty="0">
              <a:solidFill>
                <a:srgbClr val="434343"/>
              </a:solidFill>
              <a:highlight>
                <a:srgbClr val="FFFFFF"/>
              </a:highlight>
              <a:ea typeface="Open Sans"/>
              <a:cs typeface="Open Sans"/>
              <a:sym typeface="Open Sans"/>
            </a:endParaRPr>
          </a:p>
          <a:p>
            <a:pPr marL="342900" lvl="0" indent="-184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Open Sans"/>
              <a:buChar char="●"/>
            </a:pPr>
            <a:r>
              <a:rPr lang="en-US" sz="2000" dirty="0">
                <a:solidFill>
                  <a:srgbClr val="434343"/>
                </a:solidFill>
                <a:highlight>
                  <a:srgbClr val="FFFFFF"/>
                </a:highlight>
                <a:ea typeface="Open Sans"/>
                <a:cs typeface="Open Sans"/>
                <a:sym typeface="Open Sans"/>
              </a:rPr>
              <a:t>Ballot Scout receives, stores, and applies applicable scan data</a:t>
            </a:r>
            <a:endParaRPr sz="2000" dirty="0">
              <a:solidFill>
                <a:srgbClr val="434343"/>
              </a:solidFill>
              <a:highlight>
                <a:srgbClr val="FFFFFF"/>
              </a:highlight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highlight>
                <a:srgbClr val="FFFFFF"/>
              </a:highlight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70" name="Google Shape;70;p10"/>
          <p:cNvSpPr txBox="1"/>
          <p:nvPr/>
        </p:nvSpPr>
        <p:spPr>
          <a:xfrm>
            <a:off x="286025" y="909260"/>
            <a:ext cx="57216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00BCE4"/>
                </a:solidFill>
                <a:latin typeface="+mj-lt"/>
                <a:ea typeface="Open Sans SemiBold"/>
                <a:cs typeface="Open Sans SemiBold"/>
                <a:sym typeface="Open Sans SemiBold"/>
              </a:rPr>
              <a:t>How does it work?</a:t>
            </a:r>
            <a:endParaRPr sz="1800" dirty="0">
              <a:solidFill>
                <a:srgbClr val="00BCE4"/>
              </a:solidFill>
              <a:latin typeface="+mj-lt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71" name="Google Shape;71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32475" y="342125"/>
            <a:ext cx="2155743" cy="40082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0332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/>
          <p:nvPr/>
        </p:nvSpPr>
        <p:spPr>
          <a:xfrm>
            <a:off x="6182925" y="3242721"/>
            <a:ext cx="26988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80" name="Google Shape;80;p11"/>
          <p:cNvSpPr txBox="1"/>
          <p:nvPr/>
        </p:nvSpPr>
        <p:spPr>
          <a:xfrm>
            <a:off x="6195681" y="2818225"/>
            <a:ext cx="24732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81" name="Google Shape;81;p11" descr="Image result for ballot scout"/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1"/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1"/>
          <p:cNvSpPr txBox="1"/>
          <p:nvPr/>
        </p:nvSpPr>
        <p:spPr>
          <a:xfrm>
            <a:off x="2949150" y="1331703"/>
            <a:ext cx="2961000" cy="24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84" name="Google Shape;84;p11"/>
          <p:cNvSpPr txBox="1"/>
          <p:nvPr/>
        </p:nvSpPr>
        <p:spPr>
          <a:xfrm>
            <a:off x="176825" y="836688"/>
            <a:ext cx="55860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00BCE4"/>
                </a:solidFill>
                <a:latin typeface="+mj-lt"/>
                <a:ea typeface="Open Sans SemiBold"/>
                <a:cs typeface="Open Sans SemiBold"/>
                <a:sym typeface="Open Sans SemiBold"/>
              </a:rPr>
              <a:t>Administrative Dashboard &amp; Voter Lookup-Tool</a:t>
            </a:r>
            <a:endParaRPr sz="1600" dirty="0">
              <a:solidFill>
                <a:srgbClr val="00BCE4"/>
              </a:solidFill>
              <a:latin typeface="+mj-lt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85" name="Google Shape;85;p11"/>
          <p:cNvSpPr txBox="1"/>
          <p:nvPr/>
        </p:nvSpPr>
        <p:spPr>
          <a:xfrm>
            <a:off x="382225" y="1332275"/>
            <a:ext cx="4805100" cy="29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6" name="Google Shape;86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2269" y="1331703"/>
            <a:ext cx="5800223" cy="3102486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87" name="Google Shape;87;p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2500" y="432675"/>
            <a:ext cx="1983136" cy="4001514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441446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"/>
          <p:cNvSpPr txBox="1"/>
          <p:nvPr/>
        </p:nvSpPr>
        <p:spPr>
          <a:xfrm>
            <a:off x="6182925" y="3242721"/>
            <a:ext cx="26988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96" name="Google Shape;96;p12"/>
          <p:cNvSpPr txBox="1"/>
          <p:nvPr/>
        </p:nvSpPr>
        <p:spPr>
          <a:xfrm>
            <a:off x="6195681" y="2818225"/>
            <a:ext cx="24732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97" name="Google Shape;97;p12" descr="Image result for ballot scout"/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2"/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2"/>
          <p:cNvSpPr txBox="1"/>
          <p:nvPr/>
        </p:nvSpPr>
        <p:spPr>
          <a:xfrm>
            <a:off x="2949150" y="1331703"/>
            <a:ext cx="2961000" cy="24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00" name="Google Shape;100;p12"/>
          <p:cNvSpPr txBox="1"/>
          <p:nvPr/>
        </p:nvSpPr>
        <p:spPr>
          <a:xfrm>
            <a:off x="119925" y="869400"/>
            <a:ext cx="4195200" cy="6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BCE4"/>
                </a:solidFill>
                <a:latin typeface="+mj-lt"/>
                <a:ea typeface="Open Sans SemiBold"/>
                <a:cs typeface="Open Sans SemiBold"/>
                <a:sym typeface="Open Sans SemiBold"/>
              </a:rPr>
              <a:t>What can a partner do with Ballot Scout data?</a:t>
            </a:r>
            <a:endParaRPr sz="1400" dirty="0">
              <a:solidFill>
                <a:srgbClr val="00BCE4"/>
              </a:solidFill>
              <a:latin typeface="+mj-lt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01" name="Google Shape;101;p12"/>
          <p:cNvSpPr txBox="1"/>
          <p:nvPr/>
        </p:nvSpPr>
        <p:spPr>
          <a:xfrm>
            <a:off x="373900" y="1270450"/>
            <a:ext cx="2829300" cy="13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1841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Open Sans"/>
              <a:buChar char="●"/>
            </a:pPr>
            <a:r>
              <a:rPr lang="en-US" sz="1600" dirty="0">
                <a:solidFill>
                  <a:srgbClr val="434343"/>
                </a:solidFill>
                <a:ea typeface="Open Sans"/>
                <a:cs typeface="Open Sans"/>
                <a:sym typeface="Open Sans"/>
              </a:rPr>
              <a:t>Current Ballot Location</a:t>
            </a:r>
            <a:endParaRPr sz="1600" dirty="0">
              <a:solidFill>
                <a:srgbClr val="434343"/>
              </a:solidFill>
              <a:ea typeface="Open Sans"/>
              <a:cs typeface="Open Sans"/>
              <a:sym typeface="Open Sans"/>
            </a:endParaRPr>
          </a:p>
          <a:p>
            <a:pPr marL="342900" lvl="0" indent="-1841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Open Sans"/>
              <a:buChar char="●"/>
            </a:pPr>
            <a:r>
              <a:rPr lang="en-US" sz="1600" dirty="0">
                <a:solidFill>
                  <a:srgbClr val="434343"/>
                </a:solidFill>
                <a:ea typeface="Open Sans"/>
                <a:cs typeface="Open Sans"/>
                <a:sym typeface="Open Sans"/>
              </a:rPr>
              <a:t>Days in Service</a:t>
            </a:r>
            <a:endParaRPr sz="1600" dirty="0">
              <a:solidFill>
                <a:srgbClr val="434343"/>
              </a:solidFill>
              <a:ea typeface="Open Sans"/>
              <a:cs typeface="Open Sans"/>
              <a:sym typeface="Open Sans"/>
            </a:endParaRPr>
          </a:p>
          <a:p>
            <a:pPr marL="342900" lvl="0" indent="-18415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Open Sans"/>
              <a:buChar char="●"/>
            </a:pPr>
            <a:r>
              <a:rPr lang="en-US" sz="1600" dirty="0">
                <a:solidFill>
                  <a:srgbClr val="434343"/>
                </a:solidFill>
                <a:ea typeface="Open Sans"/>
                <a:cs typeface="Open Sans"/>
                <a:sym typeface="Open Sans"/>
              </a:rPr>
              <a:t>Mailing Progress</a:t>
            </a:r>
            <a:endParaRPr sz="1600" dirty="0">
              <a:solidFill>
                <a:srgbClr val="434343"/>
              </a:solidFill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02" name="Google Shape;102;p12"/>
          <p:cNvPicPr preferRelativeResize="0"/>
          <p:nvPr/>
        </p:nvPicPr>
        <p:blipFill rotWithShape="1">
          <a:blip r:embed="rId4">
            <a:alphaModFix/>
          </a:blip>
          <a:srcRect l="2150" t="7573" r="3527" b="9747"/>
          <a:stretch/>
        </p:blipFill>
        <p:spPr>
          <a:xfrm>
            <a:off x="178218" y="2269235"/>
            <a:ext cx="4280590" cy="2025275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3" name="Google Shape;103;p12"/>
          <p:cNvPicPr preferRelativeResize="0"/>
          <p:nvPr/>
        </p:nvPicPr>
        <p:blipFill rotWithShape="1">
          <a:blip r:embed="rId5">
            <a:alphaModFix/>
          </a:blip>
          <a:srcRect l="5619" t="3675" r="5610" b="7324"/>
          <a:stretch/>
        </p:blipFill>
        <p:spPr>
          <a:xfrm>
            <a:off x="4210425" y="239725"/>
            <a:ext cx="3742274" cy="2480099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4" name="Google Shape;104;p12"/>
          <p:cNvPicPr preferRelativeResize="0"/>
          <p:nvPr/>
        </p:nvPicPr>
        <p:blipFill rotWithShape="1">
          <a:blip r:embed="rId6">
            <a:alphaModFix/>
          </a:blip>
          <a:srcRect l="2015" r="2015"/>
          <a:stretch/>
        </p:blipFill>
        <p:spPr>
          <a:xfrm>
            <a:off x="4449850" y="2258650"/>
            <a:ext cx="4035550" cy="2156332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551105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3"/>
          <p:cNvSpPr txBox="1"/>
          <p:nvPr/>
        </p:nvSpPr>
        <p:spPr>
          <a:xfrm>
            <a:off x="6182925" y="3242721"/>
            <a:ext cx="2698800" cy="160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13" name="Google Shape;113;p13"/>
          <p:cNvSpPr txBox="1"/>
          <p:nvPr/>
        </p:nvSpPr>
        <p:spPr>
          <a:xfrm>
            <a:off x="6195681" y="2818225"/>
            <a:ext cx="24732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114" name="Google Shape;114;p13" descr="Image result for ballot scout"/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3"/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3"/>
          <p:cNvSpPr txBox="1"/>
          <p:nvPr/>
        </p:nvSpPr>
        <p:spPr>
          <a:xfrm>
            <a:off x="3445394" y="1385150"/>
            <a:ext cx="2727900" cy="1287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a typeface="Open Sans"/>
                <a:cs typeface="Open Sans"/>
                <a:sym typeface="Open Sans"/>
              </a:rPr>
              <a:t>Has my ballot arrived back at the election office?</a:t>
            </a:r>
            <a:endParaRPr sz="1300" dirty="0">
              <a:solidFill>
                <a:schemeClr val="dk1"/>
              </a:solidFill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17" name="Google Shape;117;p13"/>
          <p:cNvSpPr txBox="1"/>
          <p:nvPr/>
        </p:nvSpPr>
        <p:spPr>
          <a:xfrm>
            <a:off x="176825" y="836688"/>
            <a:ext cx="55860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BCE4"/>
                </a:solidFill>
                <a:latin typeface="+mj-lt"/>
                <a:ea typeface="Open Sans SemiBold"/>
                <a:cs typeface="Open Sans SemiBold"/>
                <a:sym typeface="Open Sans SemiBold"/>
              </a:rPr>
              <a:t>What can a partner do with Ballot Scout data?</a:t>
            </a:r>
            <a:endParaRPr dirty="0">
              <a:latin typeface="+mj-lt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latin typeface="+mj-lt"/>
                <a:ea typeface="Open Sans"/>
                <a:cs typeface="Open Sans"/>
                <a:sym typeface="Open Sans"/>
              </a:rPr>
              <a:t>Answer Voter Questions:</a:t>
            </a:r>
            <a:endParaRPr sz="1400" b="1" dirty="0">
              <a:latin typeface="+mj-lt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18" name="Google Shape;118;p13"/>
          <p:cNvSpPr txBox="1"/>
          <p:nvPr/>
        </p:nvSpPr>
        <p:spPr>
          <a:xfrm>
            <a:off x="384635" y="1546225"/>
            <a:ext cx="2829300" cy="12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a typeface="Open Sans"/>
                <a:cs typeface="Open Sans"/>
                <a:sym typeface="Open Sans"/>
              </a:rPr>
              <a:t>When will I get my ballot?</a:t>
            </a:r>
            <a:endParaRPr sz="1800" dirty="0">
              <a:ea typeface="Open Sans"/>
              <a:cs typeface="Open Sans"/>
              <a:sym typeface="Open Sans"/>
            </a:endParaRPr>
          </a:p>
        </p:txBody>
      </p:sp>
      <p:cxnSp>
        <p:nvCxnSpPr>
          <p:cNvPr id="119" name="Google Shape;119;p13"/>
          <p:cNvCxnSpPr/>
          <p:nvPr/>
        </p:nvCxnSpPr>
        <p:spPr>
          <a:xfrm>
            <a:off x="3257550" y="1703775"/>
            <a:ext cx="21600" cy="2657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" name="Google Shape;120;p13"/>
          <p:cNvCxnSpPr/>
          <p:nvPr/>
        </p:nvCxnSpPr>
        <p:spPr>
          <a:xfrm>
            <a:off x="6429550" y="1703775"/>
            <a:ext cx="21600" cy="26577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1" name="Google Shape;121;p13"/>
          <p:cNvSpPr txBox="1"/>
          <p:nvPr/>
        </p:nvSpPr>
        <p:spPr>
          <a:xfrm>
            <a:off x="6685019" y="1379395"/>
            <a:ext cx="2091000" cy="9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ea typeface="Open Sans"/>
              <a:cs typeface="Open Sans"/>
              <a:sym typeface="Open San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a typeface="Open Sans"/>
                <a:cs typeface="Open Sans"/>
                <a:sym typeface="Open Sans"/>
              </a:rPr>
              <a:t>I didn’t get my ballot, where is it?</a:t>
            </a:r>
            <a:endParaRPr sz="1300" dirty="0">
              <a:solidFill>
                <a:schemeClr val="dk1"/>
              </a:solidFill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122" name="Google Shape;122;p13"/>
          <p:cNvPicPr preferRelativeResize="0"/>
          <p:nvPr/>
        </p:nvPicPr>
        <p:blipFill rotWithShape="1">
          <a:blip r:embed="rId4">
            <a:alphaModFix/>
          </a:blip>
          <a:srcRect l="11839" t="13412" r="11678"/>
          <a:stretch/>
        </p:blipFill>
        <p:spPr>
          <a:xfrm>
            <a:off x="878986" y="2906161"/>
            <a:ext cx="1655524" cy="12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3"/>
          <p:cNvPicPr preferRelativeResize="0"/>
          <p:nvPr/>
        </p:nvPicPr>
        <p:blipFill rotWithShape="1">
          <a:blip r:embed="rId5">
            <a:alphaModFix/>
          </a:blip>
          <a:srcRect l="6120" r="4008"/>
          <a:stretch/>
        </p:blipFill>
        <p:spPr>
          <a:xfrm>
            <a:off x="7029131" y="2841208"/>
            <a:ext cx="1402775" cy="1401000"/>
          </a:xfrm>
          <a:prstGeom prst="rect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4" name="Google Shape;12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93436" y="3143599"/>
            <a:ext cx="2472551" cy="1055125"/>
          </a:xfrm>
          <a:prstGeom prst="rect">
            <a:avLst/>
          </a:prstGeom>
          <a:noFill/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001193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4"/>
          <p:cNvSpPr txBox="1"/>
          <p:nvPr/>
        </p:nvSpPr>
        <p:spPr>
          <a:xfrm>
            <a:off x="6195681" y="2818225"/>
            <a:ext cx="24732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pic>
        <p:nvPicPr>
          <p:cNvPr id="133" name="Google Shape;133;p14" descr="Image result for ballot scout"/>
          <p:cNvPicPr preferRelativeResize="0"/>
          <p:nvPr/>
        </p:nvPicPr>
        <p:blipFill rotWithShape="1">
          <a:blip r:embed="rId3">
            <a:alphaModFix/>
          </a:blip>
          <a:srcRect l="13805" t="38900" r="14479" b="39947"/>
          <a:stretch/>
        </p:blipFill>
        <p:spPr>
          <a:xfrm>
            <a:off x="119927" y="169908"/>
            <a:ext cx="2829226" cy="625587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4"/>
          <p:cNvSpPr/>
          <p:nvPr/>
        </p:nvSpPr>
        <p:spPr>
          <a:xfrm>
            <a:off x="286025" y="740285"/>
            <a:ext cx="2598900" cy="55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4"/>
          <p:cNvSpPr txBox="1"/>
          <p:nvPr/>
        </p:nvSpPr>
        <p:spPr>
          <a:xfrm>
            <a:off x="382225" y="2425275"/>
            <a:ext cx="2727900" cy="9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a typeface="Open Sans"/>
                <a:cs typeface="Open Sans"/>
                <a:sym typeface="Open Sans"/>
              </a:rPr>
              <a:t>Has my ballot arrived back at the election office?</a:t>
            </a:r>
            <a:endParaRPr sz="1300" dirty="0">
              <a:solidFill>
                <a:schemeClr val="dk1"/>
              </a:solidFill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36" name="Google Shape;136;p14"/>
          <p:cNvSpPr txBox="1"/>
          <p:nvPr/>
        </p:nvSpPr>
        <p:spPr>
          <a:xfrm>
            <a:off x="119925" y="824075"/>
            <a:ext cx="4236000" cy="5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00BCE4"/>
                </a:solidFill>
                <a:latin typeface="+mj-lt"/>
                <a:ea typeface="Open Sans SemiBold"/>
                <a:cs typeface="Open Sans SemiBold"/>
                <a:sym typeface="Open Sans SemiBold"/>
              </a:rPr>
              <a:t>What can a partner do with Ballot Scout data?</a:t>
            </a:r>
            <a:endParaRPr sz="1400" dirty="0">
              <a:solidFill>
                <a:srgbClr val="00BCE4"/>
              </a:solidFill>
              <a:latin typeface="+mj-lt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ea typeface="Open Sans"/>
                <a:cs typeface="Open Sans"/>
                <a:sym typeface="Open Sans"/>
              </a:rPr>
              <a:t>Answer Voter Questions:</a:t>
            </a:r>
            <a:endParaRPr sz="1400" b="1" dirty="0"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+mj-lt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37" name="Google Shape;137;p14"/>
          <p:cNvSpPr txBox="1"/>
          <p:nvPr/>
        </p:nvSpPr>
        <p:spPr>
          <a:xfrm>
            <a:off x="382225" y="1739125"/>
            <a:ext cx="2829300" cy="7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a typeface="Open Sans"/>
                <a:cs typeface="Open Sans"/>
                <a:sym typeface="Open Sans"/>
              </a:rPr>
              <a:t>When will I get my ballot?</a:t>
            </a:r>
            <a:endParaRPr sz="1800" dirty="0"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ea typeface="Open Sans"/>
              <a:cs typeface="Open Sans"/>
              <a:sym typeface="Open Sans"/>
            </a:endParaRPr>
          </a:p>
        </p:txBody>
      </p:sp>
      <p:sp>
        <p:nvSpPr>
          <p:cNvPr id="138" name="Google Shape;138;p14"/>
          <p:cNvSpPr txBox="1"/>
          <p:nvPr/>
        </p:nvSpPr>
        <p:spPr>
          <a:xfrm>
            <a:off x="382225" y="3589970"/>
            <a:ext cx="2091000" cy="9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a typeface="Open Sans"/>
                <a:cs typeface="Open Sans"/>
                <a:sym typeface="Open Sans"/>
              </a:rPr>
              <a:t>I didn’t get my ballot, where is it?</a:t>
            </a:r>
            <a:endParaRPr sz="1300" dirty="0">
              <a:solidFill>
                <a:schemeClr val="dk1"/>
              </a:solidFill>
              <a:ea typeface="Open Sans Light"/>
              <a:cs typeface="Open Sans Light"/>
              <a:sym typeface="Open Sans Light"/>
            </a:endParaRPr>
          </a:p>
        </p:txBody>
      </p:sp>
      <p:cxnSp>
        <p:nvCxnSpPr>
          <p:cNvPr id="139" name="Google Shape;139;p14"/>
          <p:cNvCxnSpPr/>
          <p:nvPr/>
        </p:nvCxnSpPr>
        <p:spPr>
          <a:xfrm>
            <a:off x="482525" y="2301200"/>
            <a:ext cx="2205900" cy="153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1" name="Google Shape;141;p14"/>
          <p:cNvPicPr preferRelativeResize="0"/>
          <p:nvPr/>
        </p:nvPicPr>
        <p:blipFill rotWithShape="1">
          <a:blip r:embed="rId4">
            <a:alphaModFix/>
          </a:blip>
          <a:srcRect l="27017" t="20792" r="27095" b="11503"/>
          <a:stretch/>
        </p:blipFill>
        <p:spPr>
          <a:xfrm>
            <a:off x="7358683" y="2705536"/>
            <a:ext cx="1333256" cy="13687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2" name="Google Shape;142;p14"/>
          <p:cNvCxnSpPr/>
          <p:nvPr/>
        </p:nvCxnSpPr>
        <p:spPr>
          <a:xfrm>
            <a:off x="470825" y="3538383"/>
            <a:ext cx="2217600" cy="72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F2CE1A7-A626-E74E-BD47-55EB6D4D23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396" y="310289"/>
            <a:ext cx="4672965" cy="217299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506C20-3C6C-774D-B48E-77FF3D028D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239" y="2259203"/>
            <a:ext cx="4120244" cy="214534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075892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PF 2019 1">
      <a:dk1>
        <a:srgbClr val="012740"/>
      </a:dk1>
      <a:lt1>
        <a:srgbClr val="FFFFFF"/>
      </a:lt1>
      <a:dk2>
        <a:srgbClr val="115989"/>
      </a:dk2>
      <a:lt2>
        <a:srgbClr val="E5E7E7"/>
      </a:lt2>
      <a:accent1>
        <a:srgbClr val="CC252E"/>
      </a:accent1>
      <a:accent2>
        <a:srgbClr val="11588A"/>
      </a:accent2>
      <a:accent3>
        <a:srgbClr val="51B463"/>
      </a:accent3>
      <a:accent4>
        <a:srgbClr val="FEB71A"/>
      </a:accent4>
      <a:accent5>
        <a:srgbClr val="5D053E"/>
      </a:accent5>
      <a:accent6>
        <a:srgbClr val="375295"/>
      </a:accent6>
      <a:hlink>
        <a:srgbClr val="0DA0E5"/>
      </a:hlink>
      <a:folHlink>
        <a:srgbClr val="0DA0E5"/>
      </a:folHlink>
    </a:clrScheme>
    <a:fontScheme name="Custom 4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7262</TotalTime>
  <Words>671</Words>
  <Application>Microsoft Macintosh PowerPoint</Application>
  <PresentationFormat>On-screen Show (16:9)</PresentationFormat>
  <Paragraphs>103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Arial Narrow</vt:lpstr>
      <vt:lpstr>Calibri</vt:lpstr>
      <vt:lpstr>Open Sans</vt:lpstr>
      <vt:lpstr>Open Sans Light</vt:lpstr>
      <vt:lpstr>Open Sans SemiBold</vt:lpstr>
      <vt:lpstr>Office Theme</vt:lpstr>
      <vt:lpstr>Ballot Tracking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What do election administrators and voters have to say?</vt:lpstr>
      <vt:lpstr>What do election administrators and voters have to say?</vt:lpstr>
      <vt:lpstr>What does the future hold for Ballot Scout &amp; Ballot tracking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 McCullough</dc:creator>
  <cp:lastModifiedBy>Jessenia Eliza</cp:lastModifiedBy>
  <cp:revision>55</cp:revision>
  <dcterms:created xsi:type="dcterms:W3CDTF">2017-01-31T15:42:22Z</dcterms:created>
  <dcterms:modified xsi:type="dcterms:W3CDTF">2019-05-28T15:04:40Z</dcterms:modified>
</cp:coreProperties>
</file>